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10287000" cx="18288000"/>
  <p:notesSz cx="6858000" cy="9144000"/>
  <p:embeddedFontLst>
    <p:embeddedFont>
      <p:font typeface="Raleway"/>
      <p:bold r:id="rId31"/>
      <p:boldItalic r:id="rId32"/>
    </p:embeddedFont>
    <p:embeddedFont>
      <p:font typeface="Open Sans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7" roundtripDataSignature="AMtx7mhnd71YvV6+eF3eGnzgpBzoSxHh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-bold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OpenSans-regular.fntdata"/><Relationship Id="rId10" Type="http://schemas.openxmlformats.org/officeDocument/2006/relationships/slide" Target="slides/slide5.xml"/><Relationship Id="rId32" Type="http://schemas.openxmlformats.org/officeDocument/2006/relationships/font" Target="fonts/Raleway-boldItalic.fntdata"/><Relationship Id="rId13" Type="http://schemas.openxmlformats.org/officeDocument/2006/relationships/slide" Target="slides/slide8.xml"/><Relationship Id="rId35" Type="http://schemas.openxmlformats.org/officeDocument/2006/relationships/font" Target="fonts/OpenSans-italic.fntdata"/><Relationship Id="rId12" Type="http://schemas.openxmlformats.org/officeDocument/2006/relationships/slide" Target="slides/slide7.xml"/><Relationship Id="rId34" Type="http://schemas.openxmlformats.org/officeDocument/2006/relationships/font" Target="fonts/OpenSans-bold.fntdata"/><Relationship Id="rId15" Type="http://schemas.openxmlformats.org/officeDocument/2006/relationships/slide" Target="slides/slide10.xml"/><Relationship Id="rId37" Type="http://customschemas.google.com/relationships/presentationmetadata" Target="metadata"/><Relationship Id="rId14" Type="http://schemas.openxmlformats.org/officeDocument/2006/relationships/slide" Target="slides/slide9.xml"/><Relationship Id="rId36" Type="http://schemas.openxmlformats.org/officeDocument/2006/relationships/font" Target="fonts/OpenSans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3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3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3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3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6.jpg"/><Relationship Id="rId4" Type="http://schemas.openxmlformats.org/officeDocument/2006/relationships/image" Target="../media/image17.jpg"/><Relationship Id="rId5" Type="http://schemas.openxmlformats.org/officeDocument/2006/relationships/image" Target="../media/image3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21.jpg"/><Relationship Id="rId5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jpg"/><Relationship Id="rId4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8.jpg"/><Relationship Id="rId5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Relationship Id="rId4" Type="http://schemas.openxmlformats.org/officeDocument/2006/relationships/image" Target="../media/image3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jpg"/><Relationship Id="rId4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jpg"/><Relationship Id="rId4" Type="http://schemas.openxmlformats.org/officeDocument/2006/relationships/image" Target="../media/image12.jpg"/><Relationship Id="rId5" Type="http://schemas.openxmlformats.org/officeDocument/2006/relationships/image" Target="../media/image16.jpg"/><Relationship Id="rId6" Type="http://schemas.openxmlformats.org/officeDocument/2006/relationships/image" Target="../media/image14.jpg"/><Relationship Id="rId7" Type="http://schemas.openxmlformats.org/officeDocument/2006/relationships/image" Target="../media/image2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1.png"/><Relationship Id="rId4" Type="http://schemas.openxmlformats.org/officeDocument/2006/relationships/image" Target="../media/image27.png"/><Relationship Id="rId11" Type="http://schemas.openxmlformats.org/officeDocument/2006/relationships/image" Target="../media/image30.png"/><Relationship Id="rId10" Type="http://schemas.openxmlformats.org/officeDocument/2006/relationships/image" Target="../media/image29.png"/><Relationship Id="rId9" Type="http://schemas.openxmlformats.org/officeDocument/2006/relationships/image" Target="../media/image28.png"/><Relationship Id="rId5" Type="http://schemas.openxmlformats.org/officeDocument/2006/relationships/image" Target="../media/image22.png"/><Relationship Id="rId6" Type="http://schemas.openxmlformats.org/officeDocument/2006/relationships/image" Target="../media/image33.png"/><Relationship Id="rId7" Type="http://schemas.openxmlformats.org/officeDocument/2006/relationships/image" Target="../media/image25.png"/><Relationship Id="rId8" Type="http://schemas.openxmlformats.org/officeDocument/2006/relationships/image" Target="../media/image2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"/>
          <p:cNvGrpSpPr/>
          <p:nvPr/>
        </p:nvGrpSpPr>
        <p:grpSpPr>
          <a:xfrm>
            <a:off x="3846570" y="1293019"/>
            <a:ext cx="10594859" cy="2616857"/>
            <a:chOff x="0" y="352425"/>
            <a:chExt cx="14126479" cy="3489142"/>
          </a:xfrm>
        </p:grpSpPr>
        <p:sp>
          <p:nvSpPr>
            <p:cNvPr id="90" name="Google Shape;90;p1"/>
            <p:cNvSpPr txBox="1"/>
            <p:nvPr/>
          </p:nvSpPr>
          <p:spPr>
            <a:xfrm>
              <a:off x="0" y="352425"/>
              <a:ext cx="14126479" cy="19977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945" u="none" cap="none" strike="noStrike">
                <a:solidFill>
                  <a:srgbClr val="E86A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"/>
            <p:cNvSpPr txBox="1"/>
            <p:nvPr/>
          </p:nvSpPr>
          <p:spPr>
            <a:xfrm>
              <a:off x="0" y="2495300"/>
              <a:ext cx="14126479" cy="13462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8745" u="none" cap="none" strike="noStrike">
                <a:solidFill>
                  <a:srgbClr val="E86A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Obrázok, na ktorom je text, animák, animovaná rozprávka, leták&#10;&#10;Obsah vygenerovaný umelou inteligenciou môže byť nesprávny." id="92" name="Google Shape;9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/>
        </p:nvSpPr>
        <p:spPr>
          <a:xfrm>
            <a:off x="2375022" y="1475806"/>
            <a:ext cx="13537956" cy="49162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05" u="none" cap="none" strike="noStrike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Čo by si povedal           na takú dovolenku       na </a:t>
            </a:r>
            <a:r>
              <a:rPr b="1" i="1" lang="en-US" sz="9305" u="none" cap="none" strike="noStrike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Filipínach</a:t>
            </a:r>
            <a:r>
              <a:rPr b="1" i="0" lang="en-US" sz="9305" u="none" cap="none" strike="noStrike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?</a:t>
            </a:r>
            <a:endParaRPr/>
          </a:p>
        </p:txBody>
      </p:sp>
      <p:sp>
        <p:nvSpPr>
          <p:cNvPr id="98" name="Google Shape;98;p2"/>
          <p:cNvSpPr txBox="1"/>
          <p:nvPr/>
        </p:nvSpPr>
        <p:spPr>
          <a:xfrm>
            <a:off x="800370" y="6771662"/>
            <a:ext cx="16687261" cy="14219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49" u="none" cap="none" strike="noStrike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😏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/>
        </p:nvSpPr>
        <p:spPr>
          <a:xfrm>
            <a:off x="2375022" y="3525811"/>
            <a:ext cx="13537956" cy="17175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5" u="none" cap="none" strike="noStrike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Len si to predstav...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/>
          <p:nvPr/>
        </p:nvSpPr>
        <p:spPr>
          <a:xfrm>
            <a:off x="7680378" y="1467506"/>
            <a:ext cx="9144206" cy="15357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05" u="none" cap="none" strike="noStrike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Nádherné pláže</a:t>
            </a:r>
            <a:endParaRPr b="1" i="0" sz="9305" u="none" cap="none" strike="noStrike">
              <a:solidFill>
                <a:srgbClr val="E86A44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810144" y="6228561"/>
            <a:ext cx="6465032" cy="3243510"/>
          </a:xfrm>
          <a:custGeom>
            <a:rect b="b" l="l" r="r" t="t"/>
            <a:pathLst>
              <a:path extrusionOk="0" h="3243510" w="6465032">
                <a:moveTo>
                  <a:pt x="0" y="0"/>
                </a:moveTo>
                <a:lnTo>
                  <a:pt x="6465032" y="0"/>
                </a:lnTo>
                <a:lnTo>
                  <a:pt x="6465032" y="3243509"/>
                </a:lnTo>
                <a:lnTo>
                  <a:pt x="0" y="32435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5962" l="-65" r="-2840" t="-78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7708953" y="3874511"/>
            <a:ext cx="9144206" cy="5597559"/>
          </a:xfrm>
          <a:custGeom>
            <a:rect b="b" l="l" r="r" t="t"/>
            <a:pathLst>
              <a:path extrusionOk="0" h="5597559" w="9144206">
                <a:moveTo>
                  <a:pt x="0" y="0"/>
                </a:moveTo>
                <a:lnTo>
                  <a:pt x="9144207" y="0"/>
                </a:lnTo>
                <a:lnTo>
                  <a:pt x="9144207" y="5597559"/>
                </a:lnTo>
                <a:lnTo>
                  <a:pt x="0" y="55975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223" l="0" r="0" t="-1122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810144" y="1028700"/>
            <a:ext cx="6465032" cy="4725892"/>
          </a:xfrm>
          <a:custGeom>
            <a:rect b="b" l="l" r="r" t="t"/>
            <a:pathLst>
              <a:path extrusionOk="0" h="4725892" w="6465032">
                <a:moveTo>
                  <a:pt x="0" y="0"/>
                </a:moveTo>
                <a:lnTo>
                  <a:pt x="6465032" y="0"/>
                </a:lnTo>
                <a:lnTo>
                  <a:pt x="6465032" y="4725892"/>
                </a:lnTo>
                <a:lnTo>
                  <a:pt x="0" y="47258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298" l="0" r="0" t="-129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/>
          <p:nvPr/>
        </p:nvSpPr>
        <p:spPr>
          <a:xfrm>
            <a:off x="667508" y="1467506"/>
            <a:ext cx="8781291" cy="15357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Prírodné krásy</a:t>
            </a:r>
            <a:endParaRPr b="1" sz="9305">
              <a:solidFill>
                <a:srgbClr val="E86A44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10359553" y="6533679"/>
            <a:ext cx="6465032" cy="3243510"/>
          </a:xfrm>
          <a:custGeom>
            <a:rect b="b" l="l" r="r" t="t"/>
            <a:pathLst>
              <a:path extrusionOk="0" h="3243510" w="6465032">
                <a:moveTo>
                  <a:pt x="0" y="0"/>
                </a:moveTo>
                <a:lnTo>
                  <a:pt x="6465032" y="0"/>
                </a:lnTo>
                <a:lnTo>
                  <a:pt x="6465032" y="3243509"/>
                </a:lnTo>
                <a:lnTo>
                  <a:pt x="0" y="32435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404" l="0" r="0" t="-4008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667509" y="4179629"/>
            <a:ext cx="9144206" cy="5556393"/>
          </a:xfrm>
          <a:custGeom>
            <a:rect b="b" l="l" r="r" t="t"/>
            <a:pathLst>
              <a:path extrusionOk="0" h="5556393" w="9144206">
                <a:moveTo>
                  <a:pt x="0" y="0"/>
                </a:moveTo>
                <a:lnTo>
                  <a:pt x="9144206" y="0"/>
                </a:lnTo>
                <a:lnTo>
                  <a:pt x="9144206" y="5556393"/>
                </a:lnTo>
                <a:lnTo>
                  <a:pt x="0" y="55563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713" l="0" r="0" t="-1171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10359553" y="1235691"/>
            <a:ext cx="6465032" cy="4725892"/>
          </a:xfrm>
          <a:custGeom>
            <a:rect b="b" l="l" r="r" t="t"/>
            <a:pathLst>
              <a:path extrusionOk="0" h="4725892" w="6465032">
                <a:moveTo>
                  <a:pt x="0" y="0"/>
                </a:moveTo>
                <a:lnTo>
                  <a:pt x="6465032" y="0"/>
                </a:lnTo>
                <a:lnTo>
                  <a:pt x="6465032" y="4725892"/>
                </a:lnTo>
                <a:lnTo>
                  <a:pt x="0" y="47258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9468" r="-946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/>
          <p:nvPr/>
        </p:nvSpPr>
        <p:spPr>
          <a:xfrm rot="-540886">
            <a:off x="-6099293" y="-13785473"/>
            <a:ext cx="19243228" cy="16834929"/>
          </a:xfrm>
          <a:custGeom>
            <a:rect b="b" l="l" r="r" t="t"/>
            <a:pathLst>
              <a:path extrusionOk="0" h="16834929" w="19243228">
                <a:moveTo>
                  <a:pt x="0" y="0"/>
                </a:moveTo>
                <a:lnTo>
                  <a:pt x="19243228" y="0"/>
                </a:lnTo>
                <a:lnTo>
                  <a:pt x="19243228" y="16834929"/>
                </a:lnTo>
                <a:lnTo>
                  <a:pt x="0" y="16834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5999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 txBox="1"/>
          <p:nvPr/>
        </p:nvSpPr>
        <p:spPr>
          <a:xfrm>
            <a:off x="2375022" y="3298896"/>
            <a:ext cx="13537956" cy="34891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Hoci táto krajina rýchlo napreduje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"/>
          <p:cNvSpPr txBox="1"/>
          <p:nvPr/>
        </p:nvSpPr>
        <p:spPr>
          <a:xfrm>
            <a:off x="2375022" y="3298896"/>
            <a:ext cx="13537956" cy="34891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Je to krajina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0005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kontrastov</a:t>
            </a:r>
            <a:endParaRPr/>
          </a:p>
        </p:txBody>
      </p:sp>
      <p:sp>
        <p:nvSpPr>
          <p:cNvPr id="131" name="Google Shape;131;p7"/>
          <p:cNvSpPr/>
          <p:nvPr/>
        </p:nvSpPr>
        <p:spPr>
          <a:xfrm rot="873553">
            <a:off x="13281128" y="-11686465"/>
            <a:ext cx="19243228" cy="16834929"/>
          </a:xfrm>
          <a:custGeom>
            <a:rect b="b" l="l" r="r" t="t"/>
            <a:pathLst>
              <a:path extrusionOk="0" h="16834929" w="19243228">
                <a:moveTo>
                  <a:pt x="0" y="0"/>
                </a:moveTo>
                <a:lnTo>
                  <a:pt x="19243228" y="0"/>
                </a:lnTo>
                <a:lnTo>
                  <a:pt x="19243228" y="16834930"/>
                </a:lnTo>
                <a:lnTo>
                  <a:pt x="0" y="16834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5999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1027496"/>
            <a:ext cx="7440395" cy="8230804"/>
          </a:xfrm>
          <a:custGeom>
            <a:rect b="b" l="l" r="r" t="t"/>
            <a:pathLst>
              <a:path extrusionOk="0" h="8230804" w="7440395">
                <a:moveTo>
                  <a:pt x="0" y="0"/>
                </a:moveTo>
                <a:lnTo>
                  <a:pt x="7440395" y="0"/>
                </a:lnTo>
                <a:lnTo>
                  <a:pt x="7440395" y="8230804"/>
                </a:lnTo>
                <a:lnTo>
                  <a:pt x="0" y="8230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2858" r="-3285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7" name="Google Shape;137;p8"/>
          <p:cNvGrpSpPr/>
          <p:nvPr/>
        </p:nvGrpSpPr>
        <p:grpSpPr>
          <a:xfrm>
            <a:off x="9813054" y="-660215"/>
            <a:ext cx="11152653" cy="11373593"/>
            <a:chOff x="0" y="-38100"/>
            <a:chExt cx="2937324" cy="2995514"/>
          </a:xfrm>
        </p:grpSpPr>
        <p:sp>
          <p:nvSpPr>
            <p:cNvPr id="138" name="Google Shape;138;p8"/>
            <p:cNvSpPr/>
            <p:nvPr/>
          </p:nvSpPr>
          <p:spPr>
            <a:xfrm>
              <a:off x="0" y="0"/>
              <a:ext cx="2937324" cy="2957414"/>
            </a:xfrm>
            <a:custGeom>
              <a:rect b="b" l="l" r="r" t="t"/>
              <a:pathLst>
                <a:path extrusionOk="0" h="2957414" w="2937324">
                  <a:moveTo>
                    <a:pt x="0" y="0"/>
                  </a:moveTo>
                  <a:lnTo>
                    <a:pt x="2937324" y="0"/>
                  </a:lnTo>
                  <a:lnTo>
                    <a:pt x="2937324" y="2957414"/>
                  </a:lnTo>
                  <a:lnTo>
                    <a:pt x="0" y="2957414"/>
                  </a:lnTo>
                  <a:close/>
                </a:path>
              </a:pathLst>
            </a:custGeom>
            <a:solidFill>
              <a:srgbClr val="3330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8"/>
            <p:cNvSpPr txBox="1"/>
            <p:nvPr/>
          </p:nvSpPr>
          <p:spPr>
            <a:xfrm>
              <a:off x="0" y="-38100"/>
              <a:ext cx="2937324" cy="2995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0" name="Google Shape;140;p8"/>
          <p:cNvSpPr/>
          <p:nvPr/>
        </p:nvSpPr>
        <p:spPr>
          <a:xfrm flipH="1">
            <a:off x="10252628" y="1028700"/>
            <a:ext cx="12352120" cy="8229600"/>
          </a:xfrm>
          <a:custGeom>
            <a:rect b="b" l="l" r="r" t="t"/>
            <a:pathLst>
              <a:path extrusionOk="0" h="8229600" w="12352120">
                <a:moveTo>
                  <a:pt x="12352120" y="0"/>
                </a:moveTo>
                <a:lnTo>
                  <a:pt x="0" y="0"/>
                </a:lnTo>
                <a:lnTo>
                  <a:pt x="0" y="8229600"/>
                </a:lnTo>
                <a:lnTo>
                  <a:pt x="12352120" y="8229600"/>
                </a:lnTo>
                <a:lnTo>
                  <a:pt x="1235212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8"/>
          <p:cNvSpPr txBox="1"/>
          <p:nvPr/>
        </p:nvSpPr>
        <p:spPr>
          <a:xfrm>
            <a:off x="8327275" y="582099"/>
            <a:ext cx="816600" cy="93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3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MANILA</a:t>
            </a:r>
            <a:endParaRPr/>
          </a:p>
        </p:txBody>
      </p:sp>
      <p:sp>
        <p:nvSpPr>
          <p:cNvPr id="142" name="Google Shape;142;p8"/>
          <p:cNvSpPr txBox="1"/>
          <p:nvPr/>
        </p:nvSpPr>
        <p:spPr>
          <a:xfrm>
            <a:off x="-177950" y="9267825"/>
            <a:ext cx="7796295" cy="666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bohatá štvrť hlavného mesta</a:t>
            </a:r>
            <a:endParaRPr/>
          </a:p>
        </p:txBody>
      </p:sp>
      <p:sp>
        <p:nvSpPr>
          <p:cNvPr id="143" name="Google Shape;143;p8"/>
          <p:cNvSpPr txBox="1"/>
          <p:nvPr/>
        </p:nvSpPr>
        <p:spPr>
          <a:xfrm>
            <a:off x="10310730" y="9267825"/>
            <a:ext cx="7796295" cy="666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slumová oblasť hlavného mesta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"/>
          <p:cNvSpPr/>
          <p:nvPr/>
        </p:nvSpPr>
        <p:spPr>
          <a:xfrm>
            <a:off x="0" y="1027496"/>
            <a:ext cx="7440395" cy="8230804"/>
          </a:xfrm>
          <a:custGeom>
            <a:rect b="b" l="l" r="r" t="t"/>
            <a:pathLst>
              <a:path extrusionOk="0" h="8230804" w="7440395">
                <a:moveTo>
                  <a:pt x="0" y="0"/>
                </a:moveTo>
                <a:lnTo>
                  <a:pt x="7440395" y="0"/>
                </a:lnTo>
                <a:lnTo>
                  <a:pt x="7440395" y="8230804"/>
                </a:lnTo>
                <a:lnTo>
                  <a:pt x="0" y="8230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2557" r="-8438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9" name="Google Shape;149;p9"/>
          <p:cNvGrpSpPr/>
          <p:nvPr/>
        </p:nvGrpSpPr>
        <p:grpSpPr>
          <a:xfrm>
            <a:off x="9813054" y="-660215"/>
            <a:ext cx="11152653" cy="11373593"/>
            <a:chOff x="0" y="-38100"/>
            <a:chExt cx="2937324" cy="2995514"/>
          </a:xfrm>
        </p:grpSpPr>
        <p:sp>
          <p:nvSpPr>
            <p:cNvPr id="150" name="Google Shape;150;p9"/>
            <p:cNvSpPr/>
            <p:nvPr/>
          </p:nvSpPr>
          <p:spPr>
            <a:xfrm>
              <a:off x="0" y="0"/>
              <a:ext cx="2937324" cy="2957414"/>
            </a:xfrm>
            <a:custGeom>
              <a:rect b="b" l="l" r="r" t="t"/>
              <a:pathLst>
                <a:path extrusionOk="0" h="2957414" w="2937324">
                  <a:moveTo>
                    <a:pt x="0" y="0"/>
                  </a:moveTo>
                  <a:lnTo>
                    <a:pt x="2937324" y="0"/>
                  </a:lnTo>
                  <a:lnTo>
                    <a:pt x="2937324" y="2957414"/>
                  </a:lnTo>
                  <a:lnTo>
                    <a:pt x="0" y="2957414"/>
                  </a:lnTo>
                  <a:close/>
                </a:path>
              </a:pathLst>
            </a:custGeom>
            <a:solidFill>
              <a:srgbClr val="3330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9"/>
            <p:cNvSpPr txBox="1"/>
            <p:nvPr/>
          </p:nvSpPr>
          <p:spPr>
            <a:xfrm>
              <a:off x="0" y="-38100"/>
              <a:ext cx="2937324" cy="2995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9"/>
          <p:cNvSpPr/>
          <p:nvPr/>
        </p:nvSpPr>
        <p:spPr>
          <a:xfrm flipH="1">
            <a:off x="10252628" y="1028700"/>
            <a:ext cx="12352120" cy="8229600"/>
          </a:xfrm>
          <a:custGeom>
            <a:rect b="b" l="l" r="r" t="t"/>
            <a:pathLst>
              <a:path extrusionOk="0" h="8229600" w="12352120">
                <a:moveTo>
                  <a:pt x="12352120" y="0"/>
                </a:moveTo>
                <a:lnTo>
                  <a:pt x="0" y="0"/>
                </a:lnTo>
                <a:lnTo>
                  <a:pt x="0" y="8229600"/>
                </a:lnTo>
                <a:lnTo>
                  <a:pt x="12352120" y="8229600"/>
                </a:lnTo>
                <a:lnTo>
                  <a:pt x="1235212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9"/>
          <p:cNvSpPr txBox="1"/>
          <p:nvPr/>
        </p:nvSpPr>
        <p:spPr>
          <a:xfrm>
            <a:off x="8327276" y="1200038"/>
            <a:ext cx="664165" cy="8089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93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PRÍRODA</a:t>
            </a:r>
            <a:endParaRPr/>
          </a:p>
        </p:txBody>
      </p:sp>
      <p:sp>
        <p:nvSpPr>
          <p:cNvPr id="154" name="Google Shape;154;p9"/>
          <p:cNvSpPr txBox="1"/>
          <p:nvPr/>
        </p:nvSpPr>
        <p:spPr>
          <a:xfrm>
            <a:off x="-177950" y="9267825"/>
            <a:ext cx="7796295" cy="666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prírodné krásy</a:t>
            </a:r>
            <a:endParaRPr/>
          </a:p>
        </p:txBody>
      </p:sp>
      <p:sp>
        <p:nvSpPr>
          <p:cNvPr id="155" name="Google Shape;155;p9"/>
          <p:cNvSpPr txBox="1"/>
          <p:nvPr/>
        </p:nvSpPr>
        <p:spPr>
          <a:xfrm>
            <a:off x="10310730" y="9267825"/>
            <a:ext cx="7796295" cy="666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ničiaca sila častých tajfúnov</a:t>
            </a:r>
            <a:endParaRPr/>
          </a:p>
        </p:txBody>
      </p:sp>
      <p:sp>
        <p:nvSpPr>
          <p:cNvPr id="156" name="Google Shape;156;p9"/>
          <p:cNvSpPr/>
          <p:nvPr/>
        </p:nvSpPr>
        <p:spPr>
          <a:xfrm>
            <a:off x="10252628" y="977991"/>
            <a:ext cx="8429499" cy="8241841"/>
          </a:xfrm>
          <a:custGeom>
            <a:rect b="b" l="l" r="r" t="t"/>
            <a:pathLst>
              <a:path extrusionOk="0" h="8241841" w="8429499">
                <a:moveTo>
                  <a:pt x="0" y="0"/>
                </a:moveTo>
                <a:lnTo>
                  <a:pt x="8429499" y="0"/>
                </a:lnTo>
                <a:lnTo>
                  <a:pt x="8429499" y="8241841"/>
                </a:lnTo>
                <a:lnTo>
                  <a:pt x="0" y="82418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225" r="-7358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0" y="1027496"/>
            <a:ext cx="7440395" cy="7734988"/>
          </a:xfrm>
          <a:custGeom>
            <a:rect b="b" l="l" r="r" t="t"/>
            <a:pathLst>
              <a:path extrusionOk="0" h="7734988" w="7440395">
                <a:moveTo>
                  <a:pt x="0" y="0"/>
                </a:moveTo>
                <a:lnTo>
                  <a:pt x="7440395" y="0"/>
                </a:lnTo>
                <a:lnTo>
                  <a:pt x="7440395" y="7734988"/>
                </a:lnTo>
                <a:lnTo>
                  <a:pt x="0" y="77349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7871" r="-2786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2" name="Google Shape;162;p10"/>
          <p:cNvGrpSpPr/>
          <p:nvPr/>
        </p:nvGrpSpPr>
        <p:grpSpPr>
          <a:xfrm>
            <a:off x="9813054" y="-660215"/>
            <a:ext cx="11152653" cy="11373593"/>
            <a:chOff x="0" y="-38100"/>
            <a:chExt cx="2937324" cy="2995514"/>
          </a:xfrm>
        </p:grpSpPr>
        <p:sp>
          <p:nvSpPr>
            <p:cNvPr id="163" name="Google Shape;163;p10"/>
            <p:cNvSpPr/>
            <p:nvPr/>
          </p:nvSpPr>
          <p:spPr>
            <a:xfrm>
              <a:off x="0" y="0"/>
              <a:ext cx="2937324" cy="2957414"/>
            </a:xfrm>
            <a:custGeom>
              <a:rect b="b" l="l" r="r" t="t"/>
              <a:pathLst>
                <a:path extrusionOk="0" h="2957414" w="2937324">
                  <a:moveTo>
                    <a:pt x="0" y="0"/>
                  </a:moveTo>
                  <a:lnTo>
                    <a:pt x="2937324" y="0"/>
                  </a:lnTo>
                  <a:lnTo>
                    <a:pt x="2937324" y="2957414"/>
                  </a:lnTo>
                  <a:lnTo>
                    <a:pt x="0" y="2957414"/>
                  </a:lnTo>
                  <a:close/>
                </a:path>
              </a:pathLst>
            </a:custGeom>
            <a:solidFill>
              <a:srgbClr val="3330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0"/>
            <p:cNvSpPr txBox="1"/>
            <p:nvPr/>
          </p:nvSpPr>
          <p:spPr>
            <a:xfrm>
              <a:off x="0" y="-38100"/>
              <a:ext cx="2937324" cy="2995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10"/>
          <p:cNvSpPr txBox="1"/>
          <p:nvPr/>
        </p:nvSpPr>
        <p:spPr>
          <a:xfrm>
            <a:off x="8383614" y="855950"/>
            <a:ext cx="664200" cy="90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73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POPULÁCIA</a:t>
            </a:r>
            <a:endParaRPr sz="1000"/>
          </a:p>
        </p:txBody>
      </p:sp>
      <p:sp>
        <p:nvSpPr>
          <p:cNvPr id="166" name="Google Shape;166;p10"/>
          <p:cNvSpPr txBox="1"/>
          <p:nvPr/>
        </p:nvSpPr>
        <p:spPr>
          <a:xfrm>
            <a:off x="-177950" y="8772009"/>
            <a:ext cx="7796295" cy="1314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úzka elita ovláda väčšinu bohatstva krajiny</a:t>
            </a:r>
            <a:endParaRPr/>
          </a:p>
        </p:txBody>
      </p:sp>
      <p:sp>
        <p:nvSpPr>
          <p:cNvPr id="167" name="Google Shape;167;p10"/>
          <p:cNvSpPr txBox="1"/>
          <p:nvPr/>
        </p:nvSpPr>
        <p:spPr>
          <a:xfrm>
            <a:off x="10252628" y="8772009"/>
            <a:ext cx="7796295" cy="1314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20% ľudí žije pod hranicou chudoby</a:t>
            </a:r>
            <a:endParaRPr/>
          </a:p>
        </p:txBody>
      </p:sp>
      <p:sp>
        <p:nvSpPr>
          <p:cNvPr id="168" name="Google Shape;168;p10"/>
          <p:cNvSpPr/>
          <p:nvPr/>
        </p:nvSpPr>
        <p:spPr>
          <a:xfrm>
            <a:off x="10252628" y="977991"/>
            <a:ext cx="8429499" cy="7784492"/>
          </a:xfrm>
          <a:custGeom>
            <a:rect b="b" l="l" r="r" t="t"/>
            <a:pathLst>
              <a:path extrusionOk="0" h="7784492" w="8429499">
                <a:moveTo>
                  <a:pt x="0" y="0"/>
                </a:moveTo>
                <a:lnTo>
                  <a:pt x="8429499" y="0"/>
                </a:lnTo>
                <a:lnTo>
                  <a:pt x="8429499" y="7784493"/>
                </a:lnTo>
                <a:lnTo>
                  <a:pt x="0" y="77844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9431" r="-1943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"/>
          <p:cNvSpPr/>
          <p:nvPr/>
        </p:nvSpPr>
        <p:spPr>
          <a:xfrm>
            <a:off x="0" y="1027496"/>
            <a:ext cx="7440395" cy="7734988"/>
          </a:xfrm>
          <a:custGeom>
            <a:rect b="b" l="l" r="r" t="t"/>
            <a:pathLst>
              <a:path extrusionOk="0" h="7734988" w="7440395">
                <a:moveTo>
                  <a:pt x="0" y="0"/>
                </a:moveTo>
                <a:lnTo>
                  <a:pt x="7440395" y="0"/>
                </a:lnTo>
                <a:lnTo>
                  <a:pt x="7440395" y="7734988"/>
                </a:lnTo>
                <a:lnTo>
                  <a:pt x="0" y="77349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7918" r="-2791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" name="Google Shape;174;p11"/>
          <p:cNvGrpSpPr/>
          <p:nvPr/>
        </p:nvGrpSpPr>
        <p:grpSpPr>
          <a:xfrm>
            <a:off x="9813054" y="-660215"/>
            <a:ext cx="11152653" cy="11373593"/>
            <a:chOff x="0" y="-38100"/>
            <a:chExt cx="2937324" cy="2995514"/>
          </a:xfrm>
        </p:grpSpPr>
        <p:sp>
          <p:nvSpPr>
            <p:cNvPr id="175" name="Google Shape;175;p11"/>
            <p:cNvSpPr/>
            <p:nvPr/>
          </p:nvSpPr>
          <p:spPr>
            <a:xfrm>
              <a:off x="0" y="0"/>
              <a:ext cx="2937324" cy="2957414"/>
            </a:xfrm>
            <a:custGeom>
              <a:rect b="b" l="l" r="r" t="t"/>
              <a:pathLst>
                <a:path extrusionOk="0" h="2957414" w="2937324">
                  <a:moveTo>
                    <a:pt x="0" y="0"/>
                  </a:moveTo>
                  <a:lnTo>
                    <a:pt x="2937324" y="0"/>
                  </a:lnTo>
                  <a:lnTo>
                    <a:pt x="2937324" y="2957414"/>
                  </a:lnTo>
                  <a:lnTo>
                    <a:pt x="0" y="2957414"/>
                  </a:lnTo>
                  <a:close/>
                </a:path>
              </a:pathLst>
            </a:custGeom>
            <a:solidFill>
              <a:srgbClr val="3330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1"/>
            <p:cNvSpPr txBox="1"/>
            <p:nvPr/>
          </p:nvSpPr>
          <p:spPr>
            <a:xfrm>
              <a:off x="0" y="-38100"/>
              <a:ext cx="2937324" cy="2995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11"/>
          <p:cNvSpPr txBox="1"/>
          <p:nvPr/>
        </p:nvSpPr>
        <p:spPr>
          <a:xfrm>
            <a:off x="8294614" y="777613"/>
            <a:ext cx="664200" cy="90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43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REGIÓNY</a:t>
            </a:r>
            <a:endParaRPr/>
          </a:p>
        </p:txBody>
      </p:sp>
      <p:sp>
        <p:nvSpPr>
          <p:cNvPr id="178" name="Google Shape;178;p11"/>
          <p:cNvSpPr txBox="1"/>
          <p:nvPr/>
        </p:nvSpPr>
        <p:spPr>
          <a:xfrm>
            <a:off x="-177950" y="8772009"/>
            <a:ext cx="7796295" cy="666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rozvinuté mestá</a:t>
            </a:r>
            <a:endParaRPr/>
          </a:p>
        </p:txBody>
      </p:sp>
      <p:sp>
        <p:nvSpPr>
          <p:cNvPr id="179" name="Google Shape;179;p11"/>
          <p:cNvSpPr txBox="1"/>
          <p:nvPr/>
        </p:nvSpPr>
        <p:spPr>
          <a:xfrm>
            <a:off x="10252628" y="8772009"/>
            <a:ext cx="7796295" cy="666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zaostalé vidiecke oblasti</a:t>
            </a:r>
            <a:endParaRPr/>
          </a:p>
        </p:txBody>
      </p:sp>
      <p:sp>
        <p:nvSpPr>
          <p:cNvPr id="180" name="Google Shape;180;p11"/>
          <p:cNvSpPr/>
          <p:nvPr/>
        </p:nvSpPr>
        <p:spPr>
          <a:xfrm>
            <a:off x="10252628" y="977991"/>
            <a:ext cx="8429499" cy="7784492"/>
          </a:xfrm>
          <a:custGeom>
            <a:rect b="b" l="l" r="r" t="t"/>
            <a:pathLst>
              <a:path extrusionOk="0" h="7784492" w="8429499">
                <a:moveTo>
                  <a:pt x="0" y="0"/>
                </a:moveTo>
                <a:lnTo>
                  <a:pt x="8429499" y="0"/>
                </a:lnTo>
                <a:lnTo>
                  <a:pt x="8429499" y="7784493"/>
                </a:lnTo>
                <a:lnTo>
                  <a:pt x="0" y="77844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32085" r="-3208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12"/>
          <p:cNvGrpSpPr/>
          <p:nvPr/>
        </p:nvGrpSpPr>
        <p:grpSpPr>
          <a:xfrm>
            <a:off x="9813054" y="-660215"/>
            <a:ext cx="11152653" cy="11373593"/>
            <a:chOff x="0" y="-38100"/>
            <a:chExt cx="2937324" cy="2995514"/>
          </a:xfrm>
        </p:grpSpPr>
        <p:sp>
          <p:nvSpPr>
            <p:cNvPr id="186" name="Google Shape;186;p12"/>
            <p:cNvSpPr/>
            <p:nvPr/>
          </p:nvSpPr>
          <p:spPr>
            <a:xfrm>
              <a:off x="0" y="0"/>
              <a:ext cx="2937324" cy="2957414"/>
            </a:xfrm>
            <a:custGeom>
              <a:rect b="b" l="l" r="r" t="t"/>
              <a:pathLst>
                <a:path extrusionOk="0" h="2957414" w="2937324">
                  <a:moveTo>
                    <a:pt x="0" y="0"/>
                  </a:moveTo>
                  <a:lnTo>
                    <a:pt x="2937324" y="0"/>
                  </a:lnTo>
                  <a:lnTo>
                    <a:pt x="2937324" y="2957414"/>
                  </a:lnTo>
                  <a:lnTo>
                    <a:pt x="0" y="2957414"/>
                  </a:lnTo>
                  <a:close/>
                </a:path>
              </a:pathLst>
            </a:custGeom>
            <a:solidFill>
              <a:srgbClr val="3330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2"/>
            <p:cNvSpPr txBox="1"/>
            <p:nvPr/>
          </p:nvSpPr>
          <p:spPr>
            <a:xfrm>
              <a:off x="0" y="-38100"/>
              <a:ext cx="2937324" cy="2995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8" name="Google Shape;188;p12"/>
          <p:cNvSpPr txBox="1"/>
          <p:nvPr/>
        </p:nvSpPr>
        <p:spPr>
          <a:xfrm>
            <a:off x="8327275" y="467601"/>
            <a:ext cx="388500" cy="9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3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VZDELANIE</a:t>
            </a:r>
            <a:endParaRPr/>
          </a:p>
        </p:txBody>
      </p:sp>
      <p:sp>
        <p:nvSpPr>
          <p:cNvPr id="189" name="Google Shape;189;p12"/>
          <p:cNvSpPr txBox="1"/>
          <p:nvPr/>
        </p:nvSpPr>
        <p:spPr>
          <a:xfrm>
            <a:off x="0" y="1180988"/>
            <a:ext cx="7796295" cy="666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3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Súkromné školy</a:t>
            </a:r>
            <a:endParaRPr/>
          </a:p>
        </p:txBody>
      </p:sp>
      <p:sp>
        <p:nvSpPr>
          <p:cNvPr id="190" name="Google Shape;190;p12"/>
          <p:cNvSpPr txBox="1"/>
          <p:nvPr/>
        </p:nvSpPr>
        <p:spPr>
          <a:xfrm>
            <a:off x="10133243" y="1180988"/>
            <a:ext cx="7796295" cy="666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35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Verejné školy</a:t>
            </a:r>
            <a:endParaRPr/>
          </a:p>
        </p:txBody>
      </p:sp>
      <p:sp>
        <p:nvSpPr>
          <p:cNvPr id="191" name="Google Shape;191;p12"/>
          <p:cNvSpPr txBox="1"/>
          <p:nvPr/>
        </p:nvSpPr>
        <p:spPr>
          <a:xfrm>
            <a:off x="0" y="3148048"/>
            <a:ext cx="7796295" cy="52002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vysoké školné</a:t>
            </a:r>
            <a:endParaRPr/>
          </a:p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35">
              <a:solidFill>
                <a:srgbClr val="E86A44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kvalifikovanejší učitelia</a:t>
            </a:r>
            <a:endParaRPr/>
          </a:p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35">
              <a:solidFill>
                <a:srgbClr val="E86A44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kvalitné vzdelanie</a:t>
            </a:r>
            <a:endParaRPr/>
          </a:p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35">
              <a:solidFill>
                <a:srgbClr val="E86A44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lepšie učebnice</a:t>
            </a:r>
            <a:endParaRPr/>
          </a:p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35">
              <a:solidFill>
                <a:srgbClr val="E86A44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2" name="Google Shape;192;p12"/>
          <p:cNvSpPr txBox="1"/>
          <p:nvPr/>
        </p:nvSpPr>
        <p:spPr>
          <a:xfrm>
            <a:off x="10133243" y="3148048"/>
            <a:ext cx="7796295" cy="45525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bezplatné</a:t>
            </a:r>
            <a:endParaRPr/>
          </a:p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35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nedostatok učiteľov</a:t>
            </a:r>
            <a:endParaRPr/>
          </a:p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35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preplnené triedy</a:t>
            </a:r>
            <a:endParaRPr/>
          </a:p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35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1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35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nedostatočné materiály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3"/>
          <p:cNvSpPr txBox="1"/>
          <p:nvPr/>
        </p:nvSpPr>
        <p:spPr>
          <a:xfrm>
            <a:off x="2375022" y="2413071"/>
            <a:ext cx="13537956" cy="52608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Väčšina študentov navštevuje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5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verejné školy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4"/>
          <p:cNvSpPr txBox="1"/>
          <p:nvPr/>
        </p:nvSpPr>
        <p:spPr>
          <a:xfrm>
            <a:off x="756000" y="992553"/>
            <a:ext cx="6509776" cy="852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68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Prečo si rodiny nemôžu dovoliť súkromné školy?</a:t>
            </a:r>
            <a:endParaRPr/>
          </a:p>
        </p:txBody>
      </p:sp>
      <p:sp>
        <p:nvSpPr>
          <p:cNvPr id="203" name="Google Shape;203;p14"/>
          <p:cNvSpPr txBox="1"/>
          <p:nvPr/>
        </p:nvSpPr>
        <p:spPr>
          <a:xfrm>
            <a:off x="892350" y="2138788"/>
            <a:ext cx="16503300" cy="73675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33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➡ Nízke príjmy:</a:t>
            </a:r>
            <a:endParaRPr/>
          </a:p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33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Veľká časť filipínskych rodín žije </a:t>
            </a:r>
            <a:r>
              <a:rPr b="1" lang="en-US" sz="3233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z nízkych miezd</a:t>
            </a:r>
            <a:r>
              <a:rPr lang="en-US" sz="3233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. Priemerný mesačný príjem je okolo </a:t>
            </a:r>
            <a:r>
              <a:rPr b="1" lang="en-US" sz="3233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15 000 – 20 000 PHP (250 – 330 €)</a:t>
            </a:r>
            <a:r>
              <a:rPr lang="en-US" sz="3233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, pričom školné na súkromných školách môže stáť od </a:t>
            </a:r>
            <a:r>
              <a:rPr b="1" lang="en-US" sz="3233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30 000 PHP (500 €) ročne až po státisíce PHP</a:t>
            </a:r>
            <a:r>
              <a:rPr lang="en-US" sz="3233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 na elitných školách.</a:t>
            </a:r>
            <a:endParaRPr/>
          </a:p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33">
              <a:solidFill>
                <a:srgbClr val="33303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33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➡ Chudoba:</a:t>
            </a:r>
            <a:endParaRPr/>
          </a:p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33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Viac ako 20 % Filipíncov žije pod hranicou chudoby</a:t>
            </a:r>
            <a:r>
              <a:rPr lang="en-US" sz="3233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, čo znamená, že si nemôžu dovoliť investovať do vzdelania.</a:t>
            </a:r>
            <a:endParaRPr/>
          </a:p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33">
              <a:solidFill>
                <a:srgbClr val="33303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33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➡ Skryté náklady aj vo verejných školách:</a:t>
            </a:r>
            <a:endParaRPr/>
          </a:p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33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Aj keď verejné školy sú bezplatné, rodičia často </a:t>
            </a:r>
            <a:r>
              <a:rPr b="1" lang="en-US" sz="3233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musia platiť za školské pomôcky, uniformy, dopravu a ďalšie poplatky</a:t>
            </a:r>
            <a:r>
              <a:rPr lang="en-US" sz="3233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, ktoré môžu byť pre chudobné rodiny neúnosné.</a:t>
            </a:r>
            <a:endParaRPr/>
          </a:p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33">
              <a:solidFill>
                <a:srgbClr val="33303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"/>
          <p:cNvSpPr/>
          <p:nvPr/>
        </p:nvSpPr>
        <p:spPr>
          <a:xfrm>
            <a:off x="4651636" y="2252449"/>
            <a:ext cx="9641080" cy="7005851"/>
          </a:xfrm>
          <a:custGeom>
            <a:rect b="b" l="l" r="r" t="t"/>
            <a:pathLst>
              <a:path extrusionOk="0" h="7005851" w="9641080">
                <a:moveTo>
                  <a:pt x="0" y="0"/>
                </a:moveTo>
                <a:lnTo>
                  <a:pt x="9641080" y="0"/>
                </a:lnTo>
                <a:lnTo>
                  <a:pt x="9641080" y="7005851"/>
                </a:lnTo>
                <a:lnTo>
                  <a:pt x="0" y="70058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5"/>
          <p:cNvSpPr txBox="1"/>
          <p:nvPr/>
        </p:nvSpPr>
        <p:spPr>
          <a:xfrm>
            <a:off x="4992499" y="602980"/>
            <a:ext cx="8303001" cy="21411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136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Riziko celoživotnej chudoby</a:t>
            </a:r>
            <a:endParaRPr/>
          </a:p>
        </p:txBody>
      </p:sp>
      <p:sp>
        <p:nvSpPr>
          <p:cNvPr id="210" name="Google Shape;210;p15"/>
          <p:cNvSpPr txBox="1"/>
          <p:nvPr/>
        </p:nvSpPr>
        <p:spPr>
          <a:xfrm>
            <a:off x="12012165" y="3508265"/>
            <a:ext cx="2566672" cy="679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80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chudoba</a:t>
            </a:r>
            <a:endParaRPr/>
          </a:p>
        </p:txBody>
      </p:sp>
      <p:sp>
        <p:nvSpPr>
          <p:cNvPr id="211" name="Google Shape;211;p15"/>
          <p:cNvSpPr txBox="1"/>
          <p:nvPr/>
        </p:nvSpPr>
        <p:spPr>
          <a:xfrm>
            <a:off x="3876303" y="3508265"/>
            <a:ext cx="2566672" cy="679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80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zadĺženie</a:t>
            </a:r>
            <a:endParaRPr/>
          </a:p>
        </p:txBody>
      </p:sp>
      <p:sp>
        <p:nvSpPr>
          <p:cNvPr id="212" name="Google Shape;212;p15"/>
          <p:cNvSpPr txBox="1"/>
          <p:nvPr/>
        </p:nvSpPr>
        <p:spPr>
          <a:xfrm>
            <a:off x="2114752" y="7170409"/>
            <a:ext cx="5073768" cy="13836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80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predčasne ukončené vzdelanie</a:t>
            </a:r>
            <a:endParaRPr/>
          </a:p>
        </p:txBody>
      </p:sp>
      <p:sp>
        <p:nvSpPr>
          <p:cNvPr id="213" name="Google Shape;213;p15"/>
          <p:cNvSpPr txBox="1"/>
          <p:nvPr/>
        </p:nvSpPr>
        <p:spPr>
          <a:xfrm>
            <a:off x="11283913" y="7170409"/>
            <a:ext cx="5193154" cy="13836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80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neperspektívna práca/nekvalifikácia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"/>
          <p:cNvSpPr txBox="1"/>
          <p:nvPr/>
        </p:nvSpPr>
        <p:spPr>
          <a:xfrm>
            <a:off x="1028700" y="1308125"/>
            <a:ext cx="13371300" cy="50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668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Pomoc žiakom           </a:t>
            </a:r>
            <a:endParaRPr/>
          </a:p>
          <a:p>
            <a:pPr indent="0" lvl="0" marL="0" marR="0" rtl="0" algn="l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668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z (verejnej) </a:t>
            </a:r>
            <a:r>
              <a:rPr b="1" lang="en-US" sz="8668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Farskej školy sv. Vincenta</a:t>
            </a:r>
            <a:endParaRPr/>
          </a:p>
        </p:txBody>
      </p:sp>
      <p:sp>
        <p:nvSpPr>
          <p:cNvPr id="219" name="Google Shape;219;p16"/>
          <p:cNvSpPr/>
          <p:nvPr/>
        </p:nvSpPr>
        <p:spPr>
          <a:xfrm>
            <a:off x="9141875" y="5859975"/>
            <a:ext cx="9143478" cy="4424275"/>
          </a:xfrm>
          <a:custGeom>
            <a:rect b="b" l="l" r="r" t="t"/>
            <a:pathLst>
              <a:path extrusionOk="0" h="4957171" w="9911629">
                <a:moveTo>
                  <a:pt x="0" y="0"/>
                </a:moveTo>
                <a:lnTo>
                  <a:pt x="9911630" y="0"/>
                </a:lnTo>
                <a:lnTo>
                  <a:pt x="9911630" y="4957171"/>
                </a:lnTo>
                <a:lnTo>
                  <a:pt x="0" y="49571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43" l="-4935" r="-493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6"/>
          <p:cNvSpPr txBox="1"/>
          <p:nvPr/>
        </p:nvSpPr>
        <p:spPr>
          <a:xfrm>
            <a:off x="6505582" y="768314"/>
            <a:ext cx="5276836" cy="5112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14">
                <a:solidFill>
                  <a:srgbClr val="333033"/>
                </a:solidFill>
                <a:latin typeface="Open Sans"/>
                <a:ea typeface="Open Sans"/>
                <a:cs typeface="Open Sans"/>
                <a:sym typeface="Open Sans"/>
              </a:rPr>
              <a:t>pôstna zbierka 2025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7"/>
          <p:cNvSpPr txBox="1"/>
          <p:nvPr/>
        </p:nvSpPr>
        <p:spPr>
          <a:xfrm>
            <a:off x="2944207" y="1363340"/>
            <a:ext cx="12475510" cy="26285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938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Od roku 2006 ju prevzali </a:t>
            </a:r>
            <a:r>
              <a:rPr b="1" lang="en-US" sz="5938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piaristi</a:t>
            </a:r>
            <a:r>
              <a:rPr b="1" lang="en-US" sz="5938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čím sa stala prvou modernou </a:t>
            </a:r>
            <a:endParaRPr/>
          </a:p>
          <a:p>
            <a:pPr indent="0" lvl="0" marL="0" marR="0" rtl="0" algn="ctr">
              <a:lnSpc>
                <a:spcPct val="114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5938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piaristickou misiou na Filipínach</a:t>
            </a:r>
            <a:r>
              <a:rPr b="1" lang="en-US" sz="5938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/>
          </a:p>
        </p:txBody>
      </p:sp>
      <p:sp>
        <p:nvSpPr>
          <p:cNvPr id="226" name="Google Shape;226;p17"/>
          <p:cNvSpPr txBox="1"/>
          <p:nvPr/>
        </p:nvSpPr>
        <p:spPr>
          <a:xfrm>
            <a:off x="1028700" y="5377444"/>
            <a:ext cx="8732333" cy="3767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55302" lvl="1" marL="1110603" marR="0" rtl="0" algn="l">
              <a:lnSpc>
                <a:spcPct val="114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44"/>
              <a:buFont typeface="Arial"/>
              <a:buChar char="•"/>
            </a:pPr>
            <a:r>
              <a:rPr b="0" i="0" lang="en-US" sz="5144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riaditeľ: </a:t>
            </a:r>
            <a:r>
              <a:rPr b="0" i="0" lang="en-US" sz="5144" u="none" cap="none" strike="noStrike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Fr. Arnel Cabangunay, Sch. P.</a:t>
            </a:r>
            <a:endParaRPr/>
          </a:p>
          <a:p>
            <a:pPr indent="-555302" lvl="1" marL="1110603" marR="0" rtl="0" algn="l">
              <a:lnSpc>
                <a:spcPct val="114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44"/>
              <a:buFont typeface="Arial"/>
              <a:buChar char="•"/>
            </a:pPr>
            <a:r>
              <a:rPr b="0" i="0" lang="en-US" sz="5144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cca 250 žiakov</a:t>
            </a:r>
            <a:endParaRPr/>
          </a:p>
          <a:p>
            <a:pPr indent="-555302" lvl="1" marL="1110603" marR="0" rtl="0" algn="l">
              <a:lnSpc>
                <a:spcPct val="114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44"/>
              <a:buFont typeface="Arial"/>
              <a:buChar char="•"/>
            </a:pPr>
            <a:r>
              <a:rPr b="0" i="0" lang="en-US" sz="5144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13 laických učiteľov</a:t>
            </a:r>
            <a:endParaRPr/>
          </a:p>
          <a:p>
            <a:pPr indent="-555302" lvl="1" marL="1110603" marR="0" rtl="0" algn="l">
              <a:lnSpc>
                <a:spcPct val="114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44"/>
              <a:buFont typeface="Arial"/>
              <a:buChar char="•"/>
            </a:pPr>
            <a:r>
              <a:rPr b="0" i="0" lang="en-US" sz="5144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6 rehoľníkov</a:t>
            </a:r>
            <a:endParaRPr/>
          </a:p>
        </p:txBody>
      </p:sp>
      <p:sp>
        <p:nvSpPr>
          <p:cNvPr id="227" name="Google Shape;227;p17"/>
          <p:cNvSpPr/>
          <p:nvPr/>
        </p:nvSpPr>
        <p:spPr>
          <a:xfrm>
            <a:off x="8701298" y="4407804"/>
            <a:ext cx="9586702" cy="5879196"/>
          </a:xfrm>
          <a:custGeom>
            <a:rect b="b" l="l" r="r" t="t"/>
            <a:pathLst>
              <a:path extrusionOk="0" h="5879196" w="9586702">
                <a:moveTo>
                  <a:pt x="0" y="0"/>
                </a:moveTo>
                <a:lnTo>
                  <a:pt x="9586702" y="0"/>
                </a:lnTo>
                <a:lnTo>
                  <a:pt x="9586702" y="5879196"/>
                </a:lnTo>
                <a:lnTo>
                  <a:pt x="0" y="58791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831" l="-4459" r="-3877" t="-2449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8"/>
          <p:cNvSpPr/>
          <p:nvPr/>
        </p:nvSpPr>
        <p:spPr>
          <a:xfrm>
            <a:off x="0" y="5815644"/>
            <a:ext cx="4940512" cy="5354809"/>
          </a:xfrm>
          <a:custGeom>
            <a:rect b="b" l="l" r="r" t="t"/>
            <a:pathLst>
              <a:path extrusionOk="0" h="5354809" w="4940512">
                <a:moveTo>
                  <a:pt x="0" y="0"/>
                </a:moveTo>
                <a:lnTo>
                  <a:pt x="4940512" y="0"/>
                </a:lnTo>
                <a:lnTo>
                  <a:pt x="4940512" y="5354809"/>
                </a:lnTo>
                <a:lnTo>
                  <a:pt x="0" y="5354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4" l="0" r="-62163" t="-168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8"/>
          <p:cNvSpPr/>
          <p:nvPr/>
        </p:nvSpPr>
        <p:spPr>
          <a:xfrm>
            <a:off x="0" y="0"/>
            <a:ext cx="10459955" cy="5385524"/>
          </a:xfrm>
          <a:custGeom>
            <a:rect b="b" l="l" r="r" t="t"/>
            <a:pathLst>
              <a:path extrusionOk="0" h="5385524" w="10459955">
                <a:moveTo>
                  <a:pt x="0" y="0"/>
                </a:moveTo>
                <a:lnTo>
                  <a:pt x="10459955" y="0"/>
                </a:lnTo>
                <a:lnTo>
                  <a:pt x="10459955" y="5385524"/>
                </a:lnTo>
                <a:lnTo>
                  <a:pt x="0" y="53855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6766" r="-1493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8"/>
          <p:cNvSpPr/>
          <p:nvPr/>
        </p:nvSpPr>
        <p:spPr>
          <a:xfrm>
            <a:off x="11040705" y="0"/>
            <a:ext cx="7228822" cy="6640077"/>
          </a:xfrm>
          <a:custGeom>
            <a:rect b="b" l="l" r="r" t="t"/>
            <a:pathLst>
              <a:path extrusionOk="0" h="6640077" w="7228822">
                <a:moveTo>
                  <a:pt x="0" y="0"/>
                </a:moveTo>
                <a:lnTo>
                  <a:pt x="7228822" y="0"/>
                </a:lnTo>
                <a:lnTo>
                  <a:pt x="7228822" y="6640077"/>
                </a:lnTo>
                <a:lnTo>
                  <a:pt x="0" y="6640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8114" l="-7722" r="-7160" t="-2804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8"/>
          <p:cNvSpPr/>
          <p:nvPr/>
        </p:nvSpPr>
        <p:spPr>
          <a:xfrm>
            <a:off x="5539489" y="5815644"/>
            <a:ext cx="4920466" cy="4471356"/>
          </a:xfrm>
          <a:custGeom>
            <a:rect b="b" l="l" r="r" t="t"/>
            <a:pathLst>
              <a:path extrusionOk="0" h="4471356" w="4920466">
                <a:moveTo>
                  <a:pt x="0" y="0"/>
                </a:moveTo>
                <a:lnTo>
                  <a:pt x="4920466" y="0"/>
                </a:lnTo>
                <a:lnTo>
                  <a:pt x="4920466" y="4471356"/>
                </a:lnTo>
                <a:lnTo>
                  <a:pt x="0" y="44713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21126" r="-32128" t="-2633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8"/>
          <p:cNvSpPr/>
          <p:nvPr/>
        </p:nvSpPr>
        <p:spPr>
          <a:xfrm>
            <a:off x="11040705" y="6972535"/>
            <a:ext cx="7247295" cy="3314465"/>
          </a:xfrm>
          <a:custGeom>
            <a:rect b="b" l="l" r="r" t="t"/>
            <a:pathLst>
              <a:path extrusionOk="0" h="3314465" w="7247295">
                <a:moveTo>
                  <a:pt x="0" y="0"/>
                </a:moveTo>
                <a:lnTo>
                  <a:pt x="7247295" y="0"/>
                </a:lnTo>
                <a:lnTo>
                  <a:pt x="7247295" y="3314465"/>
                </a:lnTo>
                <a:lnTo>
                  <a:pt x="0" y="3314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886" l="0" r="0" t="-88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8"/>
          <p:cNvSpPr txBox="1"/>
          <p:nvPr/>
        </p:nvSpPr>
        <p:spPr>
          <a:xfrm>
            <a:off x="134703" y="9682058"/>
            <a:ext cx="4805809" cy="3875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35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Zdroj: fotky piaristov na Filipínach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19"/>
          <p:cNvGrpSpPr/>
          <p:nvPr/>
        </p:nvGrpSpPr>
        <p:grpSpPr>
          <a:xfrm>
            <a:off x="1028700" y="1851441"/>
            <a:ext cx="16443291" cy="6412319"/>
            <a:chOff x="0" y="-28575"/>
            <a:chExt cx="2735000" cy="1066556"/>
          </a:xfrm>
        </p:grpSpPr>
        <p:sp>
          <p:nvSpPr>
            <p:cNvPr id="243" name="Google Shape;243;p19"/>
            <p:cNvSpPr/>
            <p:nvPr/>
          </p:nvSpPr>
          <p:spPr>
            <a:xfrm>
              <a:off x="0" y="0"/>
              <a:ext cx="2735000" cy="1037981"/>
            </a:xfrm>
            <a:custGeom>
              <a:rect b="b" l="l" r="r" t="t"/>
              <a:pathLst>
                <a:path extrusionOk="0" h="1037981" w="2735000">
                  <a:moveTo>
                    <a:pt x="11771" y="0"/>
                  </a:moveTo>
                  <a:lnTo>
                    <a:pt x="2723229" y="0"/>
                  </a:lnTo>
                  <a:cubicBezTo>
                    <a:pt x="2729730" y="0"/>
                    <a:pt x="2735000" y="5270"/>
                    <a:pt x="2735000" y="11771"/>
                  </a:cubicBezTo>
                  <a:lnTo>
                    <a:pt x="2735000" y="1026210"/>
                  </a:lnTo>
                  <a:cubicBezTo>
                    <a:pt x="2735000" y="1029332"/>
                    <a:pt x="2733759" y="1032326"/>
                    <a:pt x="2731552" y="1034533"/>
                  </a:cubicBezTo>
                  <a:cubicBezTo>
                    <a:pt x="2729345" y="1036741"/>
                    <a:pt x="2726351" y="1037981"/>
                    <a:pt x="2723229" y="1037981"/>
                  </a:cubicBezTo>
                  <a:lnTo>
                    <a:pt x="11771" y="1037981"/>
                  </a:lnTo>
                  <a:cubicBezTo>
                    <a:pt x="8649" y="1037981"/>
                    <a:pt x="5655" y="1036741"/>
                    <a:pt x="3448" y="1034533"/>
                  </a:cubicBezTo>
                  <a:cubicBezTo>
                    <a:pt x="1240" y="1032326"/>
                    <a:pt x="0" y="1029332"/>
                    <a:pt x="0" y="1026210"/>
                  </a:cubicBezTo>
                  <a:lnTo>
                    <a:pt x="0" y="11771"/>
                  </a:lnTo>
                  <a:cubicBezTo>
                    <a:pt x="0" y="8649"/>
                    <a:pt x="1240" y="5655"/>
                    <a:pt x="3448" y="3448"/>
                  </a:cubicBezTo>
                  <a:cubicBezTo>
                    <a:pt x="5655" y="1240"/>
                    <a:pt x="8649" y="0"/>
                    <a:pt x="11771" y="0"/>
                  </a:cubicBezTo>
                  <a:close/>
                </a:path>
              </a:pathLst>
            </a:custGeom>
            <a:solidFill>
              <a:srgbClr val="E86A4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19"/>
            <p:cNvSpPr txBox="1"/>
            <p:nvPr/>
          </p:nvSpPr>
          <p:spPr>
            <a:xfrm>
              <a:off x="0" y="-28575"/>
              <a:ext cx="2735000" cy="10665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5" name="Google Shape;245;p19"/>
          <p:cNvSpPr txBox="1"/>
          <p:nvPr/>
        </p:nvSpPr>
        <p:spPr>
          <a:xfrm>
            <a:off x="3590522" y="3372034"/>
            <a:ext cx="2226825" cy="13304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756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15 €</a:t>
            </a:r>
            <a:endParaRPr/>
          </a:p>
        </p:txBody>
      </p:sp>
      <p:sp>
        <p:nvSpPr>
          <p:cNvPr id="246" name="Google Shape;246;p19"/>
          <p:cNvSpPr txBox="1"/>
          <p:nvPr/>
        </p:nvSpPr>
        <p:spPr>
          <a:xfrm>
            <a:off x="10515600" y="3372034"/>
            <a:ext cx="4181878" cy="13304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756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60 -70 %</a:t>
            </a:r>
            <a:endParaRPr/>
          </a:p>
        </p:txBody>
      </p:sp>
      <p:sp>
        <p:nvSpPr>
          <p:cNvPr id="247" name="Google Shape;247;p19"/>
          <p:cNvSpPr txBox="1"/>
          <p:nvPr/>
        </p:nvSpPr>
        <p:spPr>
          <a:xfrm>
            <a:off x="2520810" y="5240179"/>
            <a:ext cx="4838015" cy="15908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16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je mesačný poplatok žiakov na materiály potrebné k vzdelaniu</a:t>
            </a:r>
            <a:endParaRPr/>
          </a:p>
        </p:txBody>
      </p:sp>
      <p:sp>
        <p:nvSpPr>
          <p:cNvPr id="248" name="Google Shape;248;p19"/>
          <p:cNvSpPr txBox="1"/>
          <p:nvPr/>
        </p:nvSpPr>
        <p:spPr>
          <a:xfrm>
            <a:off x="10278617" y="5230932"/>
            <a:ext cx="4838015" cy="15908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16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žiakov si nemôže dovoliť zaplatiť túto sumu a zadlžujú sa</a:t>
            </a:r>
            <a:endParaRPr/>
          </a:p>
        </p:txBody>
      </p:sp>
      <p:sp>
        <p:nvSpPr>
          <p:cNvPr id="249" name="Google Shape;249;p19"/>
          <p:cNvSpPr txBox="1"/>
          <p:nvPr/>
        </p:nvSpPr>
        <p:spPr>
          <a:xfrm>
            <a:off x="1028700" y="800554"/>
            <a:ext cx="7673183" cy="465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2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Farská škola sv. Vincenta, Filipíny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0"/>
          <p:cNvSpPr txBox="1"/>
          <p:nvPr/>
        </p:nvSpPr>
        <p:spPr>
          <a:xfrm>
            <a:off x="756000" y="2772424"/>
            <a:ext cx="16503300" cy="70001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52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Aké sú u Vás školné poplatky?</a:t>
            </a:r>
            <a:endParaRPr/>
          </a:p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2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Školné našich žiakov je dotované filipínskou vládou. Každý žiak platí </a:t>
            </a:r>
            <a:r>
              <a:rPr b="1" lang="en-US" sz="2652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ročne 9 000 pesos (približne 148 eur).</a:t>
            </a:r>
            <a:r>
              <a:rPr lang="en-US" sz="2652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 Tento poplatok pokrýva náklady na učebnice a ďalšie potrebné vzdelávacie materiály. </a:t>
            </a:r>
            <a:r>
              <a:rPr b="1" lang="en-US" sz="2652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Mesačne žiaci platia 900 pesos (približne 15 eur).</a:t>
            </a:r>
            <a:endParaRPr/>
          </a:p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52">
              <a:solidFill>
                <a:srgbClr val="33303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52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Aké percento žiakov je vo Vašej škole zadĺžené?</a:t>
            </a:r>
            <a:endParaRPr/>
          </a:p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2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Škola každý mesiac vykonáva hodnotenie študijných výsledkov. V tomto čase žiaci taktiež platia školné. Napriek nízkemu mesačnému poplatku si však </a:t>
            </a:r>
            <a:r>
              <a:rPr b="1" lang="en-US" sz="2652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60 až 70 % našich žiakov nemôže dovoliť túto sumu zaplatiť.</a:t>
            </a:r>
            <a:r>
              <a:rPr lang="en-US" sz="2652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 Napriek neuhradenému poplatku im však umožňujeme absolvovať skúšky. Nezaplatené poplatky sa časom nahromadia a stávajú sa </a:t>
            </a:r>
            <a:r>
              <a:rPr b="1" lang="en-US" sz="2652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dlhom žiakov</a:t>
            </a:r>
            <a:r>
              <a:rPr lang="en-US" sz="2652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/>
          </a:p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52">
              <a:solidFill>
                <a:srgbClr val="33303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52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Prečo je zadlženosť žiakov taká častá?</a:t>
            </a:r>
            <a:endParaRPr/>
          </a:p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2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Náš región je poľnohospodársky, pričom rodiny žiakov sa ekonomicky spoliehajú na </a:t>
            </a:r>
            <a:r>
              <a:rPr b="1" lang="en-US" sz="2652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drobné farmárčenie</a:t>
            </a:r>
            <a:r>
              <a:rPr lang="en-US" sz="2652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. Rodičia prioritne pokrývajú základné potreby rodiny, a preto školné často odsúvajú na neskôr.</a:t>
            </a:r>
            <a:endParaRPr/>
          </a:p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52">
              <a:solidFill>
                <a:srgbClr val="33303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55" name="Google Shape;255;p20"/>
          <p:cNvCxnSpPr/>
          <p:nvPr/>
        </p:nvCxnSpPr>
        <p:spPr>
          <a:xfrm>
            <a:off x="756000" y="2571685"/>
            <a:ext cx="7356481" cy="0"/>
          </a:xfrm>
          <a:prstGeom prst="straightConnector1">
            <a:avLst/>
          </a:prstGeom>
          <a:noFill/>
          <a:ln cap="flat" cmpd="sng" w="19050">
            <a:solidFill>
              <a:srgbClr val="E86A4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6" name="Google Shape;256;p20"/>
          <p:cNvSpPr/>
          <p:nvPr/>
        </p:nvSpPr>
        <p:spPr>
          <a:xfrm>
            <a:off x="9457081" y="479552"/>
            <a:ext cx="2359547" cy="2359547"/>
          </a:xfrm>
          <a:custGeom>
            <a:rect b="b" l="l" r="r" t="t"/>
            <a:pathLst>
              <a:path extrusionOk="0" h="2359547" w="2359547">
                <a:moveTo>
                  <a:pt x="0" y="0"/>
                </a:moveTo>
                <a:lnTo>
                  <a:pt x="2359547" y="0"/>
                </a:lnTo>
                <a:lnTo>
                  <a:pt x="2359547" y="2359547"/>
                </a:lnTo>
                <a:lnTo>
                  <a:pt x="0" y="2359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0"/>
          <p:cNvSpPr txBox="1"/>
          <p:nvPr/>
        </p:nvSpPr>
        <p:spPr>
          <a:xfrm>
            <a:off x="756000" y="1090148"/>
            <a:ext cx="8965259" cy="12145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667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Opýtali sme sa riaditeľa školy Fr. Arnel Cabangunay, Sch. P.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p21"/>
          <p:cNvGrpSpPr/>
          <p:nvPr/>
        </p:nvGrpSpPr>
        <p:grpSpPr>
          <a:xfrm>
            <a:off x="1028700" y="1851441"/>
            <a:ext cx="16443291" cy="6412319"/>
            <a:chOff x="0" y="-28575"/>
            <a:chExt cx="2735000" cy="1066556"/>
          </a:xfrm>
        </p:grpSpPr>
        <p:sp>
          <p:nvSpPr>
            <p:cNvPr id="263" name="Google Shape;263;p21"/>
            <p:cNvSpPr/>
            <p:nvPr/>
          </p:nvSpPr>
          <p:spPr>
            <a:xfrm>
              <a:off x="0" y="0"/>
              <a:ext cx="2735000" cy="1037981"/>
            </a:xfrm>
            <a:custGeom>
              <a:rect b="b" l="l" r="r" t="t"/>
              <a:pathLst>
                <a:path extrusionOk="0" h="1037981" w="2735000">
                  <a:moveTo>
                    <a:pt x="11771" y="0"/>
                  </a:moveTo>
                  <a:lnTo>
                    <a:pt x="2723229" y="0"/>
                  </a:lnTo>
                  <a:cubicBezTo>
                    <a:pt x="2729730" y="0"/>
                    <a:pt x="2735000" y="5270"/>
                    <a:pt x="2735000" y="11771"/>
                  </a:cubicBezTo>
                  <a:lnTo>
                    <a:pt x="2735000" y="1026210"/>
                  </a:lnTo>
                  <a:cubicBezTo>
                    <a:pt x="2735000" y="1029332"/>
                    <a:pt x="2733759" y="1032326"/>
                    <a:pt x="2731552" y="1034533"/>
                  </a:cubicBezTo>
                  <a:cubicBezTo>
                    <a:pt x="2729345" y="1036741"/>
                    <a:pt x="2726351" y="1037981"/>
                    <a:pt x="2723229" y="1037981"/>
                  </a:cubicBezTo>
                  <a:lnTo>
                    <a:pt x="11771" y="1037981"/>
                  </a:lnTo>
                  <a:cubicBezTo>
                    <a:pt x="8649" y="1037981"/>
                    <a:pt x="5655" y="1036741"/>
                    <a:pt x="3448" y="1034533"/>
                  </a:cubicBezTo>
                  <a:cubicBezTo>
                    <a:pt x="1240" y="1032326"/>
                    <a:pt x="0" y="1029332"/>
                    <a:pt x="0" y="1026210"/>
                  </a:cubicBezTo>
                  <a:lnTo>
                    <a:pt x="0" y="11771"/>
                  </a:lnTo>
                  <a:cubicBezTo>
                    <a:pt x="0" y="8649"/>
                    <a:pt x="1240" y="5655"/>
                    <a:pt x="3448" y="3448"/>
                  </a:cubicBezTo>
                  <a:cubicBezTo>
                    <a:pt x="5655" y="1240"/>
                    <a:pt x="8649" y="0"/>
                    <a:pt x="11771" y="0"/>
                  </a:cubicBezTo>
                  <a:close/>
                </a:path>
              </a:pathLst>
            </a:custGeom>
            <a:solidFill>
              <a:srgbClr val="E86A4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21"/>
            <p:cNvSpPr txBox="1"/>
            <p:nvPr/>
          </p:nvSpPr>
          <p:spPr>
            <a:xfrm>
              <a:off x="0" y="-28575"/>
              <a:ext cx="2735000" cy="10665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5" name="Google Shape;265;p21"/>
          <p:cNvSpPr txBox="1"/>
          <p:nvPr/>
        </p:nvSpPr>
        <p:spPr>
          <a:xfrm>
            <a:off x="1361000" y="2193900"/>
            <a:ext cx="16054500" cy="60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70939" lvl="1" marL="1005381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56"/>
              <a:buFont typeface="Arial"/>
              <a:buChar char="•"/>
            </a:pPr>
            <a:r>
              <a:rPr b="0" i="0" lang="en-US" sz="4156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školné - dotované štátom</a:t>
            </a:r>
            <a:endParaRPr sz="900"/>
          </a:p>
          <a:p>
            <a:pPr indent="-470939" lvl="1" marL="1005381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56"/>
              <a:buFont typeface="Arial"/>
              <a:buChar char="•"/>
            </a:pPr>
            <a:r>
              <a:rPr b="0" i="0" lang="en-US" sz="4156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poplatok na učebnice a materiály- </a:t>
            </a:r>
            <a:r>
              <a:rPr b="1" i="0" lang="en-US" sz="4156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cca 15 eur (900 pesos) mesačne</a:t>
            </a:r>
            <a:endParaRPr sz="900"/>
          </a:p>
          <a:p>
            <a:pPr indent="-470939" lvl="1" marL="1005381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56"/>
              <a:buFont typeface="Arial"/>
              <a:buChar char="•"/>
            </a:pPr>
            <a:r>
              <a:rPr b="1" i="0" lang="en-US" sz="4156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60 - 70 % žiakov ho nevládzu platiť</a:t>
            </a:r>
            <a:endParaRPr sz="900"/>
          </a:p>
          <a:p>
            <a:pPr indent="-470939" lvl="1" marL="1005381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56"/>
              <a:buFont typeface="Arial"/>
              <a:buChar char="•"/>
            </a:pPr>
            <a:r>
              <a:rPr b="1" i="0" lang="en-US" sz="4156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vysoká zadlženosť žiakov</a:t>
            </a:r>
            <a:endParaRPr sz="900"/>
          </a:p>
          <a:p>
            <a:pPr indent="-470939" lvl="1" marL="1005381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56"/>
              <a:buFont typeface="Arial"/>
              <a:buChar char="•"/>
            </a:pPr>
            <a:r>
              <a:rPr b="0" i="0" lang="en-US" sz="4156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rodiny žijú z drobného farmárčenia - </a:t>
            </a:r>
            <a:r>
              <a:rPr b="1" i="0" lang="en-US" sz="4156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neostávajú peniaze na vzdelanie</a:t>
            </a:r>
            <a:endParaRPr sz="900"/>
          </a:p>
        </p:txBody>
      </p:sp>
      <p:sp>
        <p:nvSpPr>
          <p:cNvPr id="266" name="Google Shape;266;p21"/>
          <p:cNvSpPr txBox="1"/>
          <p:nvPr/>
        </p:nvSpPr>
        <p:spPr>
          <a:xfrm>
            <a:off x="1028700" y="800554"/>
            <a:ext cx="7673183" cy="465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2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Farská škola sv. Vincenta, Filipíny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2"/>
          <p:cNvSpPr txBox="1"/>
          <p:nvPr/>
        </p:nvSpPr>
        <p:spPr>
          <a:xfrm>
            <a:off x="2351806" y="1821889"/>
            <a:ext cx="13082968" cy="64622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205" u="none" strike="noStrike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Nezaplatené poplatky sa časom nahromadia a stávajú sa</a:t>
            </a:r>
            <a:r>
              <a:rPr b="1" lang="en-US" sz="9205" u="none" strike="noStrike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/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9205" u="none" strike="noStrike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dlhom žiakov</a:t>
            </a:r>
            <a:r>
              <a:rPr b="1" lang="en-US" sz="9205" u="none" strike="noStrike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3"/>
          <p:cNvSpPr txBox="1"/>
          <p:nvPr/>
        </p:nvSpPr>
        <p:spPr>
          <a:xfrm>
            <a:off x="2351806" y="1821889"/>
            <a:ext cx="12056253" cy="64622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205">
                <a:solidFill>
                  <a:srgbClr val="333033"/>
                </a:solidFill>
                <a:latin typeface="Raleway"/>
                <a:ea typeface="Raleway"/>
                <a:cs typeface="Raleway"/>
                <a:sym typeface="Raleway"/>
              </a:rPr>
              <a:t>Vyzbieranou sumou pomôžeme </a:t>
            </a:r>
            <a:r>
              <a:rPr b="1" lang="en-US" sz="9205">
                <a:solidFill>
                  <a:srgbClr val="E86A44"/>
                </a:solidFill>
                <a:latin typeface="Raleway"/>
                <a:ea typeface="Raleway"/>
                <a:cs typeface="Raleway"/>
                <a:sym typeface="Raleway"/>
              </a:rPr>
              <a:t>vyplatiť/znížiť dlhy niektorých žiakov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1" name="Google Shape;281;p24"/>
          <p:cNvCxnSpPr/>
          <p:nvPr/>
        </p:nvCxnSpPr>
        <p:spPr>
          <a:xfrm>
            <a:off x="1201272" y="3569147"/>
            <a:ext cx="8655724" cy="0"/>
          </a:xfrm>
          <a:prstGeom prst="straightConnector1">
            <a:avLst/>
          </a:prstGeom>
          <a:noFill/>
          <a:ln cap="flat" cmpd="sng" w="28575">
            <a:solidFill>
              <a:srgbClr val="E86A4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2" name="Google Shape;282;p24"/>
          <p:cNvSpPr txBox="1"/>
          <p:nvPr/>
        </p:nvSpPr>
        <p:spPr>
          <a:xfrm>
            <a:off x="1201272" y="1822626"/>
            <a:ext cx="14007202" cy="6139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40">
                <a:solidFill>
                  <a:srgbClr val="333033"/>
                </a:solidFill>
                <a:latin typeface="Open Sans"/>
                <a:ea typeface="Open Sans"/>
                <a:cs typeface="Open Sans"/>
                <a:sym typeface="Open Sans"/>
              </a:rPr>
              <a:t>www.piaristickanadacia.sk/filipiny</a:t>
            </a:r>
            <a:endParaRPr/>
          </a:p>
        </p:txBody>
      </p:sp>
      <p:sp>
        <p:nvSpPr>
          <p:cNvPr id="283" name="Google Shape;283;p24"/>
          <p:cNvSpPr txBox="1"/>
          <p:nvPr/>
        </p:nvSpPr>
        <p:spPr>
          <a:xfrm>
            <a:off x="1203152" y="1135352"/>
            <a:ext cx="14007202" cy="613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40">
                <a:solidFill>
                  <a:srgbClr val="333033"/>
                </a:solidFill>
                <a:latin typeface="Open Sans"/>
                <a:ea typeface="Open Sans"/>
                <a:cs typeface="Open Sans"/>
                <a:sym typeface="Open Sans"/>
              </a:rPr>
              <a:t>Viac informácií:</a:t>
            </a:r>
            <a:endParaRPr/>
          </a:p>
        </p:txBody>
      </p:sp>
      <p:sp>
        <p:nvSpPr>
          <p:cNvPr id="284" name="Google Shape;284;p24"/>
          <p:cNvSpPr txBox="1"/>
          <p:nvPr/>
        </p:nvSpPr>
        <p:spPr>
          <a:xfrm>
            <a:off x="1386161" y="3820055"/>
            <a:ext cx="2701627" cy="4812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57">
                <a:solidFill>
                  <a:srgbClr val="333033"/>
                </a:solidFill>
                <a:latin typeface="Open Sans"/>
                <a:ea typeface="Open Sans"/>
                <a:cs typeface="Open Sans"/>
                <a:sym typeface="Open Sans"/>
              </a:rPr>
              <a:t>Organizátor:</a:t>
            </a:r>
            <a:endParaRPr/>
          </a:p>
        </p:txBody>
      </p:sp>
      <p:sp>
        <p:nvSpPr>
          <p:cNvPr id="285" name="Google Shape;285;p24"/>
          <p:cNvSpPr txBox="1"/>
          <p:nvPr/>
        </p:nvSpPr>
        <p:spPr>
          <a:xfrm>
            <a:off x="3234313" y="5057833"/>
            <a:ext cx="3595335" cy="773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88">
                <a:solidFill>
                  <a:srgbClr val="333033"/>
                </a:solidFill>
                <a:latin typeface="Open Sans"/>
                <a:ea typeface="Open Sans"/>
                <a:cs typeface="Open Sans"/>
                <a:sym typeface="Open Sans"/>
              </a:rPr>
              <a:t>Kontakt na organizátora: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88">
                <a:solidFill>
                  <a:srgbClr val="333033"/>
                </a:solidFill>
                <a:latin typeface="Open Sans"/>
                <a:ea typeface="Open Sans"/>
                <a:cs typeface="Open Sans"/>
                <a:sym typeface="Open Sans"/>
              </a:rPr>
              <a:t>info@piaristickanadacia.sk</a:t>
            </a:r>
            <a:endParaRPr/>
          </a:p>
        </p:txBody>
      </p:sp>
      <p:sp>
        <p:nvSpPr>
          <p:cNvPr id="286" name="Google Shape;286;p24"/>
          <p:cNvSpPr/>
          <p:nvPr/>
        </p:nvSpPr>
        <p:spPr>
          <a:xfrm>
            <a:off x="1614835" y="4552153"/>
            <a:ext cx="1268760" cy="1452549"/>
          </a:xfrm>
          <a:custGeom>
            <a:rect b="b" l="l" r="r" t="t"/>
            <a:pathLst>
              <a:path extrusionOk="0" h="1452549" w="1268760">
                <a:moveTo>
                  <a:pt x="0" y="0"/>
                </a:moveTo>
                <a:lnTo>
                  <a:pt x="1268761" y="0"/>
                </a:lnTo>
                <a:lnTo>
                  <a:pt x="1268761" y="1452550"/>
                </a:lnTo>
                <a:lnTo>
                  <a:pt x="0" y="14525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4"/>
          <p:cNvSpPr/>
          <p:nvPr/>
        </p:nvSpPr>
        <p:spPr>
          <a:xfrm>
            <a:off x="1201272" y="8754701"/>
            <a:ext cx="2796964" cy="652625"/>
          </a:xfrm>
          <a:custGeom>
            <a:rect b="b" l="l" r="r" t="t"/>
            <a:pathLst>
              <a:path extrusionOk="0" h="652625" w="2796964">
                <a:moveTo>
                  <a:pt x="0" y="0"/>
                </a:moveTo>
                <a:lnTo>
                  <a:pt x="2796964" y="0"/>
                </a:lnTo>
                <a:lnTo>
                  <a:pt x="2796964" y="652625"/>
                </a:lnTo>
                <a:lnTo>
                  <a:pt x="0" y="652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4"/>
          <p:cNvSpPr/>
          <p:nvPr/>
        </p:nvSpPr>
        <p:spPr>
          <a:xfrm>
            <a:off x="4627051" y="8555905"/>
            <a:ext cx="809858" cy="1050217"/>
          </a:xfrm>
          <a:custGeom>
            <a:rect b="b" l="l" r="r" t="t"/>
            <a:pathLst>
              <a:path extrusionOk="0" h="1050217" w="809858">
                <a:moveTo>
                  <a:pt x="0" y="0"/>
                </a:moveTo>
                <a:lnTo>
                  <a:pt x="809858" y="0"/>
                </a:lnTo>
                <a:lnTo>
                  <a:pt x="809858" y="1050217"/>
                </a:lnTo>
                <a:lnTo>
                  <a:pt x="0" y="1050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4"/>
          <p:cNvSpPr/>
          <p:nvPr/>
        </p:nvSpPr>
        <p:spPr>
          <a:xfrm>
            <a:off x="7545037" y="7388286"/>
            <a:ext cx="2648234" cy="617768"/>
          </a:xfrm>
          <a:custGeom>
            <a:rect b="b" l="l" r="r" t="t"/>
            <a:pathLst>
              <a:path extrusionOk="0" h="617768" w="2648234">
                <a:moveTo>
                  <a:pt x="0" y="0"/>
                </a:moveTo>
                <a:lnTo>
                  <a:pt x="2648235" y="0"/>
                </a:lnTo>
                <a:lnTo>
                  <a:pt x="2648235" y="617769"/>
                </a:lnTo>
                <a:lnTo>
                  <a:pt x="0" y="617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5596" r="-559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4"/>
          <p:cNvSpPr/>
          <p:nvPr/>
        </p:nvSpPr>
        <p:spPr>
          <a:xfrm>
            <a:off x="1242983" y="7388286"/>
            <a:ext cx="2987982" cy="632989"/>
          </a:xfrm>
          <a:custGeom>
            <a:rect b="b" l="l" r="r" t="t"/>
            <a:pathLst>
              <a:path extrusionOk="0" h="632989" w="2987982">
                <a:moveTo>
                  <a:pt x="0" y="0"/>
                </a:moveTo>
                <a:lnTo>
                  <a:pt x="2987982" y="0"/>
                </a:lnTo>
                <a:lnTo>
                  <a:pt x="2987982" y="632990"/>
                </a:lnTo>
                <a:lnTo>
                  <a:pt x="0" y="6329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7001" r="-180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4"/>
          <p:cNvSpPr txBox="1"/>
          <p:nvPr/>
        </p:nvSpPr>
        <p:spPr>
          <a:xfrm>
            <a:off x="1460525" y="6480953"/>
            <a:ext cx="2073569" cy="478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6">
                <a:solidFill>
                  <a:srgbClr val="333033"/>
                </a:solidFill>
                <a:latin typeface="Open Sans"/>
                <a:ea typeface="Open Sans"/>
                <a:cs typeface="Open Sans"/>
                <a:sym typeface="Open Sans"/>
              </a:rPr>
              <a:t>Partneri:</a:t>
            </a:r>
            <a:endParaRPr/>
          </a:p>
        </p:txBody>
      </p:sp>
      <p:cxnSp>
        <p:nvCxnSpPr>
          <p:cNvPr id="292" name="Google Shape;292;p24"/>
          <p:cNvCxnSpPr/>
          <p:nvPr/>
        </p:nvCxnSpPr>
        <p:spPr>
          <a:xfrm>
            <a:off x="1120777" y="6199965"/>
            <a:ext cx="8655724" cy="0"/>
          </a:xfrm>
          <a:prstGeom prst="straightConnector1">
            <a:avLst/>
          </a:prstGeom>
          <a:noFill/>
          <a:ln cap="flat" cmpd="sng" w="28575">
            <a:solidFill>
              <a:srgbClr val="E86A4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3" name="Google Shape;293;p24"/>
          <p:cNvSpPr/>
          <p:nvPr/>
        </p:nvSpPr>
        <p:spPr>
          <a:xfrm>
            <a:off x="10593322" y="3569147"/>
            <a:ext cx="7694678" cy="6793262"/>
          </a:xfrm>
          <a:custGeom>
            <a:rect b="b" l="l" r="r" t="t"/>
            <a:pathLst>
              <a:path extrusionOk="0" h="4031602" w="4566566">
                <a:moveTo>
                  <a:pt x="0" y="0"/>
                </a:moveTo>
                <a:lnTo>
                  <a:pt x="4566566" y="0"/>
                </a:lnTo>
                <a:lnTo>
                  <a:pt x="4566566" y="4031602"/>
                </a:lnTo>
                <a:lnTo>
                  <a:pt x="0" y="4031602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13889" r="-1388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4" name="Google Shape;294;p24"/>
          <p:cNvGrpSpPr/>
          <p:nvPr/>
        </p:nvGrpSpPr>
        <p:grpSpPr>
          <a:xfrm>
            <a:off x="12568747" y="-288303"/>
            <a:ext cx="3743827" cy="4387076"/>
            <a:chOff x="0" y="-128209"/>
            <a:chExt cx="4991769" cy="5849435"/>
          </a:xfrm>
        </p:grpSpPr>
        <p:sp>
          <p:nvSpPr>
            <p:cNvPr id="295" name="Google Shape;295;p24"/>
            <p:cNvSpPr/>
            <p:nvPr/>
          </p:nvSpPr>
          <p:spPr>
            <a:xfrm>
              <a:off x="0" y="0"/>
              <a:ext cx="4991769" cy="5721226"/>
            </a:xfrm>
            <a:custGeom>
              <a:rect b="b" l="l" r="r" t="t"/>
              <a:pathLst>
                <a:path extrusionOk="0" h="5721226" w="4991769">
                  <a:moveTo>
                    <a:pt x="0" y="0"/>
                  </a:moveTo>
                  <a:lnTo>
                    <a:pt x="4991769" y="0"/>
                  </a:lnTo>
                  <a:lnTo>
                    <a:pt x="4991769" y="5721226"/>
                  </a:lnTo>
                  <a:lnTo>
                    <a:pt x="0" y="57212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6" name="Google Shape;296;p24"/>
            <p:cNvGrpSpPr/>
            <p:nvPr/>
          </p:nvGrpSpPr>
          <p:grpSpPr>
            <a:xfrm>
              <a:off x="543201" y="1193142"/>
              <a:ext cx="3774243" cy="1074193"/>
              <a:chOff x="0" y="-38100"/>
              <a:chExt cx="567886" cy="161627"/>
            </a:xfrm>
          </p:grpSpPr>
          <p:sp>
            <p:nvSpPr>
              <p:cNvPr id="297" name="Google Shape;297;p24"/>
              <p:cNvSpPr/>
              <p:nvPr/>
            </p:nvSpPr>
            <p:spPr>
              <a:xfrm>
                <a:off x="0" y="0"/>
                <a:ext cx="567886" cy="123527"/>
              </a:xfrm>
              <a:custGeom>
                <a:rect b="b" l="l" r="r" t="t"/>
                <a:pathLst>
                  <a:path extrusionOk="0" h="123527" w="567886">
                    <a:moveTo>
                      <a:pt x="61763" y="0"/>
                    </a:moveTo>
                    <a:lnTo>
                      <a:pt x="506122" y="0"/>
                    </a:lnTo>
                    <a:cubicBezTo>
                      <a:pt x="522503" y="0"/>
                      <a:pt x="538213" y="6507"/>
                      <a:pt x="549796" y="18090"/>
                    </a:cubicBezTo>
                    <a:cubicBezTo>
                      <a:pt x="561379" y="29673"/>
                      <a:pt x="567886" y="45383"/>
                      <a:pt x="567886" y="61763"/>
                    </a:cubicBezTo>
                    <a:lnTo>
                      <a:pt x="567886" y="61763"/>
                    </a:lnTo>
                    <a:cubicBezTo>
                      <a:pt x="567886" y="78144"/>
                      <a:pt x="561379" y="93854"/>
                      <a:pt x="549796" y="105437"/>
                    </a:cubicBezTo>
                    <a:cubicBezTo>
                      <a:pt x="538213" y="117020"/>
                      <a:pt x="522503" y="123527"/>
                      <a:pt x="506122" y="123527"/>
                    </a:cubicBezTo>
                    <a:lnTo>
                      <a:pt x="61763" y="123527"/>
                    </a:lnTo>
                    <a:cubicBezTo>
                      <a:pt x="45383" y="123527"/>
                      <a:pt x="29673" y="117020"/>
                      <a:pt x="18090" y="105437"/>
                    </a:cubicBezTo>
                    <a:cubicBezTo>
                      <a:pt x="6507" y="93854"/>
                      <a:pt x="0" y="78144"/>
                      <a:pt x="0" y="61763"/>
                    </a:cubicBezTo>
                    <a:lnTo>
                      <a:pt x="0" y="61763"/>
                    </a:lnTo>
                    <a:cubicBezTo>
                      <a:pt x="0" y="45383"/>
                      <a:pt x="6507" y="29673"/>
                      <a:pt x="18090" y="18090"/>
                    </a:cubicBezTo>
                    <a:cubicBezTo>
                      <a:pt x="29673" y="6507"/>
                      <a:pt x="45383" y="0"/>
                      <a:pt x="617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24"/>
              <p:cNvSpPr txBox="1"/>
              <p:nvPr/>
            </p:nvSpPr>
            <p:spPr>
              <a:xfrm>
                <a:off x="0" y="-38100"/>
                <a:ext cx="567886" cy="1616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3100" lIns="33100" spcFirstLastPara="1" rIns="33100" wrap="square" tIns="33100">
                <a:noAutofit/>
              </a:bodyPr>
              <a:lstStyle/>
              <a:p>
                <a:pPr indent="0" lvl="0" marL="0" marR="0" rtl="0" algn="ctr">
                  <a:lnSpc>
                    <a:spcPct val="118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9" name="Google Shape;299;p24"/>
            <p:cNvSpPr/>
            <p:nvPr/>
          </p:nvSpPr>
          <p:spPr>
            <a:xfrm>
              <a:off x="632278" y="1446359"/>
              <a:ext cx="3727266" cy="3727266"/>
            </a:xfrm>
            <a:custGeom>
              <a:rect b="b" l="l" r="r" t="t"/>
              <a:pathLst>
                <a:path extrusionOk="0" h="3727266" w="3727266">
                  <a:moveTo>
                    <a:pt x="0" y="0"/>
                  </a:moveTo>
                  <a:lnTo>
                    <a:pt x="3727265" y="0"/>
                  </a:lnTo>
                  <a:lnTo>
                    <a:pt x="3727265" y="3727265"/>
                  </a:lnTo>
                  <a:lnTo>
                    <a:pt x="0" y="372726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00" name="Google Shape;300;p24"/>
            <p:cNvGrpSpPr/>
            <p:nvPr/>
          </p:nvGrpSpPr>
          <p:grpSpPr>
            <a:xfrm>
              <a:off x="353643" y="-128209"/>
              <a:ext cx="4284536" cy="1453311"/>
              <a:chOff x="0" y="-38100"/>
              <a:chExt cx="644666" cy="218670"/>
            </a:xfrm>
          </p:grpSpPr>
          <p:sp>
            <p:nvSpPr>
              <p:cNvPr id="301" name="Google Shape;301;p24"/>
              <p:cNvSpPr/>
              <p:nvPr/>
            </p:nvSpPr>
            <p:spPr>
              <a:xfrm>
                <a:off x="0" y="0"/>
                <a:ext cx="644666" cy="180570"/>
              </a:xfrm>
              <a:custGeom>
                <a:rect b="b" l="l" r="r" t="t"/>
                <a:pathLst>
                  <a:path extrusionOk="0" h="180570" w="644666">
                    <a:moveTo>
                      <a:pt x="0" y="0"/>
                    </a:moveTo>
                    <a:lnTo>
                      <a:pt x="644666" y="0"/>
                    </a:lnTo>
                    <a:lnTo>
                      <a:pt x="644666" y="180570"/>
                    </a:lnTo>
                    <a:lnTo>
                      <a:pt x="0" y="180570"/>
                    </a:lnTo>
                    <a:close/>
                  </a:path>
                </a:pathLst>
              </a:custGeom>
              <a:solidFill>
                <a:srgbClr val="558DC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302;p24"/>
              <p:cNvSpPr txBox="1"/>
              <p:nvPr/>
            </p:nvSpPr>
            <p:spPr>
              <a:xfrm>
                <a:off x="0" y="-38100"/>
                <a:ext cx="644666" cy="218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3100" lIns="33100" spcFirstLastPara="1" rIns="33100" wrap="square" tIns="33100">
                <a:noAutofit/>
              </a:bodyPr>
              <a:lstStyle/>
              <a:p>
                <a:pPr indent="0" lvl="0" marL="0" marR="0" rtl="0" algn="ctr">
                  <a:lnSpc>
                    <a:spcPct val="118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3" name="Google Shape;303;p24"/>
            <p:cNvSpPr txBox="1"/>
            <p:nvPr/>
          </p:nvSpPr>
          <p:spPr>
            <a:xfrm>
              <a:off x="610190" y="327300"/>
              <a:ext cx="3771440" cy="8952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41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PRISPEJ TU</a:t>
              </a:r>
              <a:endParaRPr/>
            </a:p>
          </p:txBody>
        </p:sp>
      </p:grpSp>
      <p:sp>
        <p:nvSpPr>
          <p:cNvPr id="304" name="Google Shape;304;p24"/>
          <p:cNvSpPr/>
          <p:nvPr/>
        </p:nvSpPr>
        <p:spPr>
          <a:xfrm>
            <a:off x="4833861" y="7411557"/>
            <a:ext cx="2311127" cy="539129"/>
          </a:xfrm>
          <a:custGeom>
            <a:rect b="b" l="l" r="r" t="t"/>
            <a:pathLst>
              <a:path extrusionOk="0" h="539129" w="2311127">
                <a:moveTo>
                  <a:pt x="0" y="0"/>
                </a:moveTo>
                <a:lnTo>
                  <a:pt x="2311126" y="0"/>
                </a:lnTo>
                <a:lnTo>
                  <a:pt x="2311126" y="539129"/>
                </a:lnTo>
                <a:lnTo>
                  <a:pt x="0" y="53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45" l="0" r="0" t="-24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6A44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5"/>
          <p:cNvSpPr txBox="1"/>
          <p:nvPr/>
        </p:nvSpPr>
        <p:spPr>
          <a:xfrm>
            <a:off x="3115874" y="4962525"/>
            <a:ext cx="12056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0" name="Google Shape;310;p25"/>
          <p:cNvGrpSpPr/>
          <p:nvPr/>
        </p:nvGrpSpPr>
        <p:grpSpPr>
          <a:xfrm>
            <a:off x="3846570" y="910985"/>
            <a:ext cx="10594800" cy="1779506"/>
            <a:chOff x="0" y="352425"/>
            <a:chExt cx="14126400" cy="2372675"/>
          </a:xfrm>
        </p:grpSpPr>
        <p:sp>
          <p:nvSpPr>
            <p:cNvPr id="311" name="Google Shape;311;p25"/>
            <p:cNvSpPr txBox="1"/>
            <p:nvPr/>
          </p:nvSpPr>
          <p:spPr>
            <a:xfrm>
              <a:off x="0" y="352425"/>
              <a:ext cx="14126400" cy="22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5"/>
            <p:cNvSpPr txBox="1"/>
            <p:nvPr/>
          </p:nvSpPr>
          <p:spPr>
            <a:xfrm>
              <a:off x="0" y="2495300"/>
              <a:ext cx="14126400" cy="22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3" name="Google Shape;313;p25"/>
          <p:cNvSpPr txBox="1"/>
          <p:nvPr/>
        </p:nvSpPr>
        <p:spPr>
          <a:xfrm>
            <a:off x="262559" y="8862775"/>
            <a:ext cx="1776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4" name="Google Shape;3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" y="0"/>
            <a:ext cx="18287986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tív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